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Alfa Slab On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lfaSlabOne-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4a65181e2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4a65181e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e4a65181e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e4a65181e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e4a65181e2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e4a65181e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9aed93f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9aed93f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4a65181e2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4a65181e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4a65181e2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4a65181e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drive.google.com/file/d/19y_3tah_2EnPMiF-zXTTUD2PiSqGO1b0/view" TargetMode="External"/><Relationship Id="rId5"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401750" y="6972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0" y="0"/>
            <a:ext cx="9144000" cy="499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Solutions </a:t>
            </a:r>
            <a:endParaRPr/>
          </a:p>
        </p:txBody>
      </p:sp>
      <p:sp>
        <p:nvSpPr>
          <p:cNvPr id="122" name="Google Shape;122;p22"/>
          <p:cNvSpPr txBox="1"/>
          <p:nvPr>
            <p:ph idx="1" type="body"/>
          </p:nvPr>
        </p:nvSpPr>
        <p:spPr>
          <a:xfrm>
            <a:off x="311700" y="1152475"/>
            <a:ext cx="540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FF0000"/>
                </a:solidFill>
              </a:rPr>
              <a:t>Challenge </a:t>
            </a:r>
            <a:r>
              <a:rPr lang="en" sz="1600">
                <a:solidFill>
                  <a:srgbClr val="050E17"/>
                </a:solidFill>
              </a:rPr>
              <a:t>: I</a:t>
            </a:r>
            <a:r>
              <a:rPr lang="en" sz="1600">
                <a:solidFill>
                  <a:srgbClr val="050E17"/>
                </a:solidFill>
              </a:rPr>
              <a:t>ntegrating the Angular front-end application with the ASP.NET Core API can be challenging, especially when dealing with complex data structures.</a:t>
            </a:r>
            <a:endParaRPr sz="1600">
              <a:solidFill>
                <a:srgbClr val="050E17"/>
              </a:solidFill>
            </a:endParaRPr>
          </a:p>
          <a:p>
            <a:pPr indent="0" lvl="0" marL="0" rtl="0" algn="l">
              <a:spcBef>
                <a:spcPts val="0"/>
              </a:spcBef>
              <a:spcAft>
                <a:spcPts val="0"/>
              </a:spcAft>
              <a:buNone/>
            </a:pPr>
            <a:r>
              <a:t/>
            </a:r>
            <a:endParaRPr sz="1600">
              <a:solidFill>
                <a:srgbClr val="050E17"/>
              </a:solidFill>
            </a:endParaRPr>
          </a:p>
          <a:p>
            <a:pPr indent="0" lvl="0" marL="0" rtl="0" algn="l">
              <a:spcBef>
                <a:spcPts val="0"/>
              </a:spcBef>
              <a:spcAft>
                <a:spcPts val="0"/>
              </a:spcAft>
              <a:buNone/>
            </a:pPr>
            <a:r>
              <a:rPr b="1" lang="en" sz="1600">
                <a:solidFill>
                  <a:srgbClr val="38761D"/>
                </a:solidFill>
              </a:rPr>
              <a:t>Solution</a:t>
            </a:r>
            <a:r>
              <a:rPr lang="en" sz="1600">
                <a:solidFill>
                  <a:srgbClr val="050E17"/>
                </a:solidFill>
              </a:rPr>
              <a:t>: </a:t>
            </a:r>
            <a:r>
              <a:rPr lang="en" sz="1600">
                <a:solidFill>
                  <a:srgbClr val="050E17"/>
                </a:solidFill>
              </a:rPr>
              <a:t>Use </a:t>
            </a:r>
            <a:r>
              <a:rPr lang="en" sz="1600">
                <a:solidFill>
                  <a:srgbClr val="000000"/>
                </a:solidFill>
              </a:rPr>
              <a:t>Angular services</a:t>
            </a:r>
            <a:r>
              <a:rPr lang="en" sz="1600">
                <a:solidFill>
                  <a:srgbClr val="050E17"/>
                </a:solidFill>
              </a:rPr>
              <a:t> to encapsulate the </a:t>
            </a:r>
            <a:r>
              <a:rPr lang="en" sz="1600">
                <a:solidFill>
                  <a:srgbClr val="000000"/>
                </a:solidFill>
              </a:rPr>
              <a:t>API calls</a:t>
            </a:r>
            <a:r>
              <a:rPr lang="en" sz="1600">
                <a:solidFill>
                  <a:srgbClr val="050E17"/>
                </a:solidFill>
              </a:rPr>
              <a:t> and provide a simplified interface for the front-end components. use </a:t>
            </a:r>
            <a:r>
              <a:rPr lang="en" sz="1600">
                <a:solidFill>
                  <a:srgbClr val="000000"/>
                </a:solidFill>
              </a:rPr>
              <a:t>HTTP interceptors</a:t>
            </a:r>
            <a:r>
              <a:rPr lang="en" sz="1600">
                <a:solidFill>
                  <a:srgbClr val="050E17"/>
                </a:solidFill>
              </a:rPr>
              <a:t> to handle errors and provide consistent </a:t>
            </a:r>
            <a:r>
              <a:rPr lang="en" sz="1600">
                <a:solidFill>
                  <a:srgbClr val="000000"/>
                </a:solidFill>
              </a:rPr>
              <a:t>error handling</a:t>
            </a:r>
            <a:r>
              <a:rPr lang="en" sz="1600">
                <a:solidFill>
                  <a:srgbClr val="050E17"/>
                </a:solidFill>
              </a:rPr>
              <a:t> throughout the application.</a:t>
            </a:r>
            <a:endParaRPr sz="1600">
              <a:solidFill>
                <a:srgbClr val="050E17"/>
              </a:solidFill>
            </a:endParaRPr>
          </a:p>
          <a:p>
            <a:pPr indent="0" lvl="0" marL="0" rtl="0" algn="l">
              <a:spcBef>
                <a:spcPts val="0"/>
              </a:spcBef>
              <a:spcAft>
                <a:spcPts val="1200"/>
              </a:spcAft>
              <a:buNone/>
            </a:pPr>
            <a:r>
              <a:t/>
            </a:r>
            <a:endParaRPr b="1" sz="2100">
              <a:solidFill>
                <a:schemeClr val="dk1"/>
              </a:solidFill>
            </a:endParaRPr>
          </a:p>
        </p:txBody>
      </p:sp>
      <p:pic>
        <p:nvPicPr>
          <p:cNvPr id="123" name="Google Shape;123;p22"/>
          <p:cNvPicPr preferRelativeResize="0"/>
          <p:nvPr/>
        </p:nvPicPr>
        <p:blipFill>
          <a:blip r:embed="rId3">
            <a:alphaModFix/>
          </a:blip>
          <a:stretch>
            <a:fillRect/>
          </a:stretch>
        </p:blipFill>
        <p:spPr>
          <a:xfrm>
            <a:off x="5894725" y="1596938"/>
            <a:ext cx="3119400" cy="1949625"/>
          </a:xfrm>
          <a:prstGeom prst="rect">
            <a:avLst/>
          </a:prstGeom>
          <a:noFill/>
          <a:ln>
            <a:noFill/>
          </a:ln>
        </p:spPr>
      </p:pic>
      <p:pic>
        <p:nvPicPr>
          <p:cNvPr id="124" name="Google Shape;124;p22"/>
          <p:cNvPicPr preferRelativeResize="0"/>
          <p:nvPr/>
        </p:nvPicPr>
        <p:blipFill>
          <a:blip r:embed="rId4">
            <a:alphaModFix/>
          </a:blip>
          <a:stretch>
            <a:fillRect/>
          </a:stretch>
        </p:blipFill>
        <p:spPr>
          <a:xfrm>
            <a:off x="0" y="-85525"/>
            <a:ext cx="9144000" cy="5229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130" name="Google Shape;130;p23"/>
          <p:cNvPicPr preferRelativeResize="0"/>
          <p:nvPr/>
        </p:nvPicPr>
        <p:blipFill>
          <a:blip r:embed="rId3">
            <a:alphaModFix/>
          </a:blip>
          <a:stretch>
            <a:fillRect/>
          </a:stretch>
        </p:blipFill>
        <p:spPr>
          <a:xfrm>
            <a:off x="0" y="0"/>
            <a:ext cx="9143999" cy="5046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311700" y="1298825"/>
            <a:ext cx="8356800" cy="3270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800">
              <a:solidFill>
                <a:srgbClr val="000000"/>
              </a:solidFill>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81900" y="-59700"/>
            <a:ext cx="9391975" cy="525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70" name="Google Shape;70;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b="1" lang="en"/>
              <a:t>Introduction</a:t>
            </a:r>
            <a:endParaRPr sz="1500"/>
          </a:p>
          <a:p>
            <a:pPr indent="-342900" lvl="0" marL="457200" rtl="0" algn="l">
              <a:spcBef>
                <a:spcPts val="0"/>
              </a:spcBef>
              <a:spcAft>
                <a:spcPts val="0"/>
              </a:spcAft>
              <a:buSzPts val="1800"/>
              <a:buChar char="➔"/>
            </a:pPr>
            <a:r>
              <a:rPr b="1" lang="en"/>
              <a:t>Project Overview</a:t>
            </a:r>
            <a:endParaRPr sz="1500"/>
          </a:p>
          <a:p>
            <a:pPr indent="-342900" lvl="0" marL="457200" rtl="0" algn="l">
              <a:spcBef>
                <a:spcPts val="0"/>
              </a:spcBef>
              <a:spcAft>
                <a:spcPts val="0"/>
              </a:spcAft>
              <a:buSzPts val="1800"/>
              <a:buChar char="➔"/>
            </a:pPr>
            <a:r>
              <a:rPr b="1" lang="en"/>
              <a:t>Implementation</a:t>
            </a:r>
            <a:endParaRPr b="1"/>
          </a:p>
          <a:p>
            <a:pPr indent="-342900" lvl="0" marL="457200" rtl="0" algn="l">
              <a:spcBef>
                <a:spcPts val="0"/>
              </a:spcBef>
              <a:spcAft>
                <a:spcPts val="0"/>
              </a:spcAft>
              <a:buSzPts val="1800"/>
              <a:buChar char="➔"/>
            </a:pPr>
            <a:r>
              <a:rPr b="1" lang="en"/>
              <a:t>Tools</a:t>
            </a:r>
            <a:endParaRPr b="1"/>
          </a:p>
          <a:p>
            <a:pPr indent="-342900" lvl="0" marL="457200" rtl="0" algn="l">
              <a:spcBef>
                <a:spcPts val="0"/>
              </a:spcBef>
              <a:spcAft>
                <a:spcPts val="0"/>
              </a:spcAft>
              <a:buSzPts val="1800"/>
              <a:buChar char="➔"/>
            </a:pPr>
            <a:r>
              <a:rPr b="1" lang="en"/>
              <a:t>Challenges and Solutions</a:t>
            </a:r>
            <a:endParaRPr b="1"/>
          </a:p>
          <a:p>
            <a:pPr indent="-342900" lvl="0" marL="457200" rtl="0" algn="l">
              <a:spcBef>
                <a:spcPts val="0"/>
              </a:spcBef>
              <a:spcAft>
                <a:spcPts val="0"/>
              </a:spcAft>
              <a:buSzPts val="1800"/>
              <a:buChar char="➔"/>
            </a:pPr>
            <a:r>
              <a:rPr b="1" lang="en"/>
              <a:t>Demo</a:t>
            </a:r>
            <a:endParaRPr b="1"/>
          </a:p>
          <a:p>
            <a:pPr indent="-342900" lvl="0" marL="457200" rtl="0" algn="l">
              <a:spcBef>
                <a:spcPts val="0"/>
              </a:spcBef>
              <a:spcAft>
                <a:spcPts val="0"/>
              </a:spcAft>
              <a:buSzPts val="1800"/>
              <a:buChar char="➔"/>
            </a:pPr>
            <a:r>
              <a:rPr b="1" lang="en"/>
              <a:t>Conclusion</a:t>
            </a:r>
            <a:endParaRPr sz="1500"/>
          </a:p>
        </p:txBody>
      </p:sp>
      <p:pic>
        <p:nvPicPr>
          <p:cNvPr id="71" name="Google Shape;71;p15"/>
          <p:cNvPicPr preferRelativeResize="0"/>
          <p:nvPr/>
        </p:nvPicPr>
        <p:blipFill>
          <a:blip r:embed="rId3">
            <a:alphaModFix/>
          </a:blip>
          <a:stretch>
            <a:fillRect/>
          </a:stretch>
        </p:blipFill>
        <p:spPr>
          <a:xfrm>
            <a:off x="0" y="0"/>
            <a:ext cx="9735250" cy="5260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7" name="Google Shape;77;p16"/>
          <p:cNvSpPr txBox="1"/>
          <p:nvPr>
            <p:ph idx="1" type="body"/>
          </p:nvPr>
        </p:nvSpPr>
        <p:spPr>
          <a:xfrm>
            <a:off x="446750" y="1310050"/>
            <a:ext cx="8762100" cy="3416400"/>
          </a:xfrm>
          <a:prstGeom prst="rect">
            <a:avLst/>
          </a:prstGeom>
        </p:spPr>
        <p:txBody>
          <a:bodyPr anchorCtr="0" anchor="t" bIns="91425" lIns="91425" spcFirstLastPara="1" rIns="91425" wrap="square" tIns="91425">
            <a:normAutofit fontScale="92500" lnSpcReduction="10000"/>
          </a:bodyPr>
          <a:lstStyle/>
          <a:p>
            <a:pPr indent="-328453" lvl="0" marL="457200" rtl="0" algn="l">
              <a:lnSpc>
                <a:spcPct val="115000"/>
              </a:lnSpc>
              <a:spcBef>
                <a:spcPts val="1000"/>
              </a:spcBef>
              <a:spcAft>
                <a:spcPts val="0"/>
              </a:spcAft>
              <a:buClr>
                <a:srgbClr val="050E17"/>
              </a:buClr>
              <a:buSzPct val="100000"/>
              <a:buChar char="●"/>
            </a:pPr>
            <a:r>
              <a:rPr lang="en" sz="1700">
                <a:solidFill>
                  <a:srgbClr val="050E17"/>
                </a:solidFill>
              </a:rPr>
              <a:t>HR management is a critical function for any organization, involving managing the most important asset of the company.</a:t>
            </a:r>
            <a:endParaRPr sz="1700">
              <a:solidFill>
                <a:srgbClr val="050E17"/>
              </a:solidFill>
            </a:endParaRPr>
          </a:p>
          <a:p>
            <a:pPr indent="-328453" lvl="0" marL="457200" rtl="0" algn="l">
              <a:lnSpc>
                <a:spcPct val="115000"/>
              </a:lnSpc>
              <a:spcBef>
                <a:spcPts val="1000"/>
              </a:spcBef>
              <a:spcAft>
                <a:spcPts val="0"/>
              </a:spcAft>
              <a:buClr>
                <a:srgbClr val="050E17"/>
              </a:buClr>
              <a:buSzPct val="100000"/>
              <a:buChar char="●"/>
            </a:pPr>
            <a:r>
              <a:rPr lang="en" sz="1700">
                <a:solidFill>
                  <a:srgbClr val="050E17"/>
                </a:solidFill>
              </a:rPr>
              <a:t>HR processes require significant time and resources, and any errors or inefficiencies can negatively impact the organization's bottom line and employee satisfaction.</a:t>
            </a:r>
            <a:endParaRPr sz="1700">
              <a:solidFill>
                <a:srgbClr val="050E17"/>
              </a:solidFill>
            </a:endParaRPr>
          </a:p>
          <a:p>
            <a:pPr indent="-328453" lvl="0" marL="457200" rtl="0" algn="l">
              <a:lnSpc>
                <a:spcPct val="115000"/>
              </a:lnSpc>
              <a:spcBef>
                <a:spcPts val="1000"/>
              </a:spcBef>
              <a:spcAft>
                <a:spcPts val="0"/>
              </a:spcAft>
              <a:buClr>
                <a:srgbClr val="050E17"/>
              </a:buClr>
              <a:buSzPct val="100000"/>
              <a:buChar char="●"/>
            </a:pPr>
            <a:r>
              <a:rPr lang="en" sz="1700">
                <a:solidFill>
                  <a:srgbClr val="050E17"/>
                </a:solidFill>
              </a:rPr>
              <a:t>HR management system is a software application that can streamline and automate HR processes, helping to improve efficiency and accuracy while reducing manual errors.</a:t>
            </a:r>
            <a:endParaRPr sz="1700">
              <a:solidFill>
                <a:srgbClr val="050E17"/>
              </a:solidFill>
            </a:endParaRPr>
          </a:p>
          <a:p>
            <a:pPr indent="-328453" lvl="0" marL="457200" rtl="0" algn="l">
              <a:lnSpc>
                <a:spcPct val="115000"/>
              </a:lnSpc>
              <a:spcBef>
                <a:spcPts val="1000"/>
              </a:spcBef>
              <a:spcAft>
                <a:spcPts val="0"/>
              </a:spcAft>
              <a:buClr>
                <a:srgbClr val="050E17"/>
              </a:buClr>
              <a:buSzPct val="100000"/>
              <a:buChar char="●"/>
            </a:pPr>
            <a:r>
              <a:rPr lang="en" sz="1700">
                <a:solidFill>
                  <a:srgbClr val="050E17"/>
                </a:solidFill>
              </a:rPr>
              <a:t>This project aims to design and develop a HR management system using Angular and a web API, providing a user-friendly interface for managing employee data, attendance and performance records, payroll processing, and more.</a:t>
            </a:r>
            <a:endParaRPr sz="1700">
              <a:solidFill>
                <a:srgbClr val="050E17"/>
              </a:solidFill>
            </a:endParaRPr>
          </a:p>
          <a:p>
            <a:pPr indent="0" lvl="0" marL="457200" rtl="0" algn="l">
              <a:spcBef>
                <a:spcPts val="1000"/>
              </a:spcBef>
              <a:spcAft>
                <a:spcPts val="1200"/>
              </a:spcAft>
              <a:buNone/>
            </a:pPr>
            <a:r>
              <a:t/>
            </a:r>
            <a:endParaRPr b="1" sz="2100">
              <a:solidFill>
                <a:schemeClr val="dk1"/>
              </a:solidFill>
            </a:endParaRPr>
          </a:p>
        </p:txBody>
      </p:sp>
      <p:pic>
        <p:nvPicPr>
          <p:cNvPr id="78" name="Google Shape;78;p16"/>
          <p:cNvPicPr preferRelativeResize="0"/>
          <p:nvPr/>
        </p:nvPicPr>
        <p:blipFill>
          <a:blip r:embed="rId3">
            <a:alphaModFix/>
          </a:blip>
          <a:stretch>
            <a:fillRect/>
          </a:stretch>
        </p:blipFill>
        <p:spPr>
          <a:xfrm>
            <a:off x="0" y="-74275"/>
            <a:ext cx="9144000" cy="5307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84" name="Google Shape;84;p17"/>
          <p:cNvSpPr txBox="1"/>
          <p:nvPr>
            <p:ph idx="1" type="body"/>
          </p:nvPr>
        </p:nvSpPr>
        <p:spPr>
          <a:xfrm>
            <a:off x="446750" y="1310050"/>
            <a:ext cx="4698900" cy="3691800"/>
          </a:xfrm>
          <a:prstGeom prst="rect">
            <a:avLst/>
          </a:prstGeom>
        </p:spPr>
        <p:txBody>
          <a:bodyPr anchorCtr="0" anchor="t" bIns="91425" lIns="91425" spcFirstLastPara="1" rIns="91425" wrap="square" tIns="91425">
            <a:normAutofit lnSpcReduction="20000"/>
          </a:bodyPr>
          <a:lstStyle/>
          <a:p>
            <a:pPr indent="-336550" lvl="0" marL="228600" rtl="0" algn="l">
              <a:lnSpc>
                <a:spcPct val="115000"/>
              </a:lnSpc>
              <a:spcBef>
                <a:spcPts val="1000"/>
              </a:spcBef>
              <a:spcAft>
                <a:spcPts val="0"/>
              </a:spcAft>
              <a:buClr>
                <a:srgbClr val="050E17"/>
              </a:buClr>
              <a:buSzPts val="1700"/>
              <a:buChar char="●"/>
            </a:pPr>
            <a:r>
              <a:rPr lang="en" sz="1700">
                <a:solidFill>
                  <a:srgbClr val="050E17"/>
                </a:solidFill>
              </a:rPr>
              <a:t>a</a:t>
            </a:r>
            <a:r>
              <a:rPr lang="en" sz="1700">
                <a:solidFill>
                  <a:srgbClr val="050E17"/>
                </a:solidFill>
              </a:rPr>
              <a:t> </a:t>
            </a:r>
            <a:r>
              <a:rPr lang="en" sz="1700">
                <a:solidFill>
                  <a:srgbClr val="000000"/>
                </a:solidFill>
              </a:rPr>
              <a:t>software solution</a:t>
            </a:r>
            <a:r>
              <a:rPr lang="en" sz="1700">
                <a:solidFill>
                  <a:srgbClr val="050E17"/>
                </a:solidFill>
              </a:rPr>
              <a:t> designed to help organizations manage their </a:t>
            </a:r>
            <a:r>
              <a:rPr lang="en" sz="1700">
                <a:solidFill>
                  <a:srgbClr val="000000"/>
                </a:solidFill>
              </a:rPr>
              <a:t>human resource processes</a:t>
            </a:r>
            <a:r>
              <a:rPr lang="en" sz="1700">
                <a:solidFill>
                  <a:srgbClr val="050E17"/>
                </a:solidFill>
              </a:rPr>
              <a:t> more efficiently and effectively.</a:t>
            </a:r>
            <a:endParaRPr sz="1700">
              <a:solidFill>
                <a:srgbClr val="050E17"/>
              </a:solidFill>
            </a:endParaRPr>
          </a:p>
          <a:p>
            <a:pPr indent="-336550" lvl="0" marL="228600" rtl="0" algn="l">
              <a:lnSpc>
                <a:spcPct val="115000"/>
              </a:lnSpc>
              <a:spcBef>
                <a:spcPts val="1000"/>
              </a:spcBef>
              <a:spcAft>
                <a:spcPts val="0"/>
              </a:spcAft>
              <a:buClr>
                <a:srgbClr val="050E17"/>
              </a:buClr>
              <a:buSzPts val="1700"/>
              <a:buChar char="●"/>
            </a:pPr>
            <a:r>
              <a:rPr lang="en" sz="1700">
                <a:solidFill>
                  <a:srgbClr val="050E17"/>
                </a:solidFill>
              </a:rPr>
              <a:t>The goal of the project is to improve the efficiency and accuracy of HR processes, reduce manual errors, and increase transparency and accountability, ultimately helping organizations to better manage their human capital and improve their overall performance.</a:t>
            </a:r>
            <a:endParaRPr sz="1700">
              <a:solidFill>
                <a:srgbClr val="050E17"/>
              </a:solidFill>
            </a:endParaRPr>
          </a:p>
          <a:p>
            <a:pPr indent="0" lvl="0" marL="0" rtl="0" algn="l">
              <a:lnSpc>
                <a:spcPct val="100000"/>
              </a:lnSpc>
              <a:spcBef>
                <a:spcPts val="1000"/>
              </a:spcBef>
              <a:spcAft>
                <a:spcPts val="0"/>
              </a:spcAft>
              <a:buNone/>
            </a:pPr>
            <a:r>
              <a:t/>
            </a:r>
            <a:endParaRPr sz="1700">
              <a:solidFill>
                <a:srgbClr val="050E17"/>
              </a:solidFill>
            </a:endParaRPr>
          </a:p>
          <a:p>
            <a:pPr indent="0" lvl="0" marL="457200" rtl="0" algn="l">
              <a:spcBef>
                <a:spcPts val="1000"/>
              </a:spcBef>
              <a:spcAft>
                <a:spcPts val="1200"/>
              </a:spcAft>
              <a:buNone/>
            </a:pPr>
            <a:r>
              <a:t/>
            </a:r>
            <a:endParaRPr b="1" sz="2100">
              <a:solidFill>
                <a:schemeClr val="dk1"/>
              </a:solidFill>
            </a:endParaRPr>
          </a:p>
        </p:txBody>
      </p:sp>
      <p:pic>
        <p:nvPicPr>
          <p:cNvPr id="85" name="Google Shape;85;p17"/>
          <p:cNvPicPr preferRelativeResize="0"/>
          <p:nvPr/>
        </p:nvPicPr>
        <p:blipFill>
          <a:blip r:embed="rId3">
            <a:alphaModFix/>
          </a:blip>
          <a:stretch>
            <a:fillRect/>
          </a:stretch>
        </p:blipFill>
        <p:spPr>
          <a:xfrm>
            <a:off x="5450450" y="1654100"/>
            <a:ext cx="3693549" cy="2077621"/>
          </a:xfrm>
          <a:prstGeom prst="rect">
            <a:avLst/>
          </a:prstGeom>
          <a:noFill/>
          <a:ln>
            <a:noFill/>
          </a:ln>
        </p:spPr>
      </p:pic>
      <p:pic>
        <p:nvPicPr>
          <p:cNvPr id="86" name="Google Shape;86;p17"/>
          <p:cNvPicPr preferRelativeResize="0"/>
          <p:nvPr/>
        </p:nvPicPr>
        <p:blipFill>
          <a:blip r:embed="rId4">
            <a:alphaModFix/>
          </a:blip>
          <a:stretch>
            <a:fillRect/>
          </a:stretch>
        </p:blipFill>
        <p:spPr>
          <a:xfrm>
            <a:off x="0" y="-51775"/>
            <a:ext cx="9144000" cy="4945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92" name="Google Shape;92;p18"/>
          <p:cNvSpPr txBox="1"/>
          <p:nvPr>
            <p:ph idx="1" type="body"/>
          </p:nvPr>
        </p:nvSpPr>
        <p:spPr>
          <a:xfrm>
            <a:off x="337350" y="1373100"/>
            <a:ext cx="8469300" cy="3437400"/>
          </a:xfrm>
          <a:prstGeom prst="rect">
            <a:avLst/>
          </a:prstGeom>
        </p:spPr>
        <p:txBody>
          <a:bodyPr anchorCtr="0" anchor="t" bIns="91425" lIns="91425" spcFirstLastPara="1" rIns="91425" wrap="square" tIns="91425">
            <a:normAutofit lnSpcReduction="20000"/>
          </a:bodyPr>
          <a:lstStyle/>
          <a:p>
            <a:pPr indent="-330200" lvl="0" marL="457200" rtl="0" algn="l">
              <a:lnSpc>
                <a:spcPct val="150000"/>
              </a:lnSpc>
              <a:spcBef>
                <a:spcPts val="0"/>
              </a:spcBef>
              <a:spcAft>
                <a:spcPts val="0"/>
              </a:spcAft>
              <a:buClr>
                <a:srgbClr val="050E17"/>
              </a:buClr>
              <a:buSzPts val="1600"/>
              <a:buFont typeface="Proxima Nova"/>
              <a:buAutoNum type="arabicPeriod"/>
            </a:pPr>
            <a:r>
              <a:rPr lang="en" sz="1600">
                <a:solidFill>
                  <a:srgbClr val="050E17"/>
                </a:solidFill>
              </a:rPr>
              <a:t>Design the database schema,Use SQL Server as the database management system.</a:t>
            </a:r>
            <a:endParaRPr sz="1600">
              <a:solidFill>
                <a:srgbClr val="050E17"/>
              </a:solidFill>
            </a:endParaRPr>
          </a:p>
          <a:p>
            <a:pPr indent="-330200" lvl="0" marL="457200" rtl="0" algn="l">
              <a:lnSpc>
                <a:spcPct val="150000"/>
              </a:lnSpc>
              <a:spcBef>
                <a:spcPts val="1000"/>
              </a:spcBef>
              <a:spcAft>
                <a:spcPts val="0"/>
              </a:spcAft>
              <a:buClr>
                <a:srgbClr val="050E17"/>
              </a:buClr>
              <a:buSzPts val="1600"/>
              <a:buFont typeface="Proxima Nova"/>
              <a:buAutoNum type="arabicPeriod"/>
            </a:pPr>
            <a:r>
              <a:rPr lang="en" sz="1600">
                <a:solidFill>
                  <a:srgbClr val="050E17"/>
                </a:solidFill>
              </a:rPr>
              <a:t>Set up the ASP.NET Core API project to provide a RESTful API .</a:t>
            </a:r>
            <a:endParaRPr sz="1600">
              <a:solidFill>
                <a:srgbClr val="050E17"/>
              </a:solidFill>
            </a:endParaRPr>
          </a:p>
          <a:p>
            <a:pPr indent="-330200" lvl="0" marL="457200" rtl="0" algn="l">
              <a:lnSpc>
                <a:spcPct val="150000"/>
              </a:lnSpc>
              <a:spcBef>
                <a:spcPts val="1000"/>
              </a:spcBef>
              <a:spcAft>
                <a:spcPts val="0"/>
              </a:spcAft>
              <a:buClr>
                <a:srgbClr val="050E17"/>
              </a:buClr>
              <a:buSzPts val="1600"/>
              <a:buFont typeface="Proxima Nova"/>
              <a:buAutoNum type="arabicPeriod"/>
            </a:pPr>
            <a:r>
              <a:rPr lang="en" sz="1600">
                <a:solidFill>
                  <a:srgbClr val="050E17"/>
                </a:solidFill>
              </a:rPr>
              <a:t>Develop the Angular front-end application to consume the ASP.NET Core API endpoints and provide a user-friendly interface .</a:t>
            </a:r>
            <a:endParaRPr sz="1600">
              <a:solidFill>
                <a:srgbClr val="050E17"/>
              </a:solidFill>
            </a:endParaRPr>
          </a:p>
          <a:p>
            <a:pPr indent="-330200" lvl="0" marL="457200" rtl="0" algn="l">
              <a:lnSpc>
                <a:spcPct val="150000"/>
              </a:lnSpc>
              <a:spcBef>
                <a:spcPts val="1000"/>
              </a:spcBef>
              <a:spcAft>
                <a:spcPts val="0"/>
              </a:spcAft>
              <a:buClr>
                <a:srgbClr val="050E17"/>
              </a:buClr>
              <a:buSzPts val="1600"/>
              <a:buFont typeface="Proxima Nova"/>
              <a:buAutoNum type="arabicPeriod"/>
            </a:pPr>
            <a:r>
              <a:rPr lang="en" sz="1600">
                <a:solidFill>
                  <a:srgbClr val="050E17"/>
                </a:solidFill>
              </a:rPr>
              <a:t>Implement authentication and authorization using ASP.NET Core Identity and JSON Web Tokens (JWT) to ensure secure access to the application and protect sensitive HR data.</a:t>
            </a:r>
            <a:endParaRPr sz="1600">
              <a:solidFill>
                <a:srgbClr val="050E17"/>
              </a:solidFill>
            </a:endParaRPr>
          </a:p>
          <a:p>
            <a:pPr indent="0" lvl="0" marL="457200" rtl="0" algn="l">
              <a:lnSpc>
                <a:spcPct val="150000"/>
              </a:lnSpc>
              <a:spcBef>
                <a:spcPts val="1600"/>
              </a:spcBef>
              <a:spcAft>
                <a:spcPts val="0"/>
              </a:spcAft>
              <a:buNone/>
            </a:pPr>
            <a:r>
              <a:t/>
            </a:r>
            <a:endParaRPr sz="1600">
              <a:solidFill>
                <a:srgbClr val="050E17"/>
              </a:solidFill>
            </a:endParaRPr>
          </a:p>
          <a:p>
            <a:pPr indent="0" lvl="0" marL="457200" rtl="0" algn="l">
              <a:spcBef>
                <a:spcPts val="1000"/>
              </a:spcBef>
              <a:spcAft>
                <a:spcPts val="1200"/>
              </a:spcAft>
              <a:buNone/>
            </a:pPr>
            <a:r>
              <a:t/>
            </a:r>
            <a:endParaRPr sz="1600">
              <a:solidFill>
                <a:schemeClr val="dk1"/>
              </a:solidFill>
            </a:endParaRPr>
          </a:p>
        </p:txBody>
      </p:sp>
      <p:pic>
        <p:nvPicPr>
          <p:cNvPr id="93" name="Google Shape;93;p1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0" name="Google Shape;100;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0" y="-131925"/>
            <a:ext cx="9143999" cy="5329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107" name="Google Shape;107;p2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b="1" lang="en"/>
              <a:t>Introduction</a:t>
            </a:r>
            <a:endParaRPr sz="1500"/>
          </a:p>
          <a:p>
            <a:pPr indent="-342900" lvl="0" marL="457200" rtl="0" algn="l">
              <a:spcBef>
                <a:spcPts val="0"/>
              </a:spcBef>
              <a:spcAft>
                <a:spcPts val="0"/>
              </a:spcAft>
              <a:buSzPts val="1800"/>
              <a:buChar char="➔"/>
            </a:pPr>
            <a:r>
              <a:rPr b="1" lang="en"/>
              <a:t>Project Overview</a:t>
            </a:r>
            <a:endParaRPr sz="1500"/>
          </a:p>
          <a:p>
            <a:pPr indent="-342900" lvl="0" marL="457200" rtl="0" algn="l">
              <a:spcBef>
                <a:spcPts val="0"/>
              </a:spcBef>
              <a:spcAft>
                <a:spcPts val="0"/>
              </a:spcAft>
              <a:buSzPts val="1800"/>
              <a:buChar char="➔"/>
            </a:pPr>
            <a:r>
              <a:rPr b="1" lang="en"/>
              <a:t>Implementation</a:t>
            </a:r>
            <a:endParaRPr b="1"/>
          </a:p>
          <a:p>
            <a:pPr indent="-342900" lvl="0" marL="457200" rtl="0" algn="l">
              <a:spcBef>
                <a:spcPts val="0"/>
              </a:spcBef>
              <a:spcAft>
                <a:spcPts val="0"/>
              </a:spcAft>
              <a:buSzPts val="1800"/>
              <a:buChar char="➔"/>
            </a:pPr>
            <a:r>
              <a:rPr b="1" lang="en">
                <a:highlight>
                  <a:schemeClr val="accent3"/>
                </a:highlight>
              </a:rPr>
              <a:t>Tools</a:t>
            </a:r>
            <a:endParaRPr b="1">
              <a:highlight>
                <a:schemeClr val="accent3"/>
              </a:highlight>
            </a:endParaRPr>
          </a:p>
          <a:p>
            <a:pPr indent="-342900" lvl="0" marL="457200" rtl="0" algn="l">
              <a:spcBef>
                <a:spcPts val="0"/>
              </a:spcBef>
              <a:spcAft>
                <a:spcPts val="0"/>
              </a:spcAft>
              <a:buSzPts val="1800"/>
              <a:buChar char="➔"/>
            </a:pPr>
            <a:r>
              <a:rPr b="1" lang="en"/>
              <a:t>Challenges and Solutions</a:t>
            </a:r>
            <a:endParaRPr b="1"/>
          </a:p>
          <a:p>
            <a:pPr indent="-342900" lvl="0" marL="457200" rtl="0" algn="l">
              <a:spcBef>
                <a:spcPts val="0"/>
              </a:spcBef>
              <a:spcAft>
                <a:spcPts val="0"/>
              </a:spcAft>
              <a:buSzPts val="1800"/>
              <a:buChar char="➔"/>
            </a:pPr>
            <a:r>
              <a:rPr b="1" lang="en"/>
              <a:t>Demo</a:t>
            </a:r>
            <a:endParaRPr b="1"/>
          </a:p>
          <a:p>
            <a:pPr indent="-342900" lvl="0" marL="457200" rtl="0" algn="l">
              <a:spcBef>
                <a:spcPts val="0"/>
              </a:spcBef>
              <a:spcAft>
                <a:spcPts val="0"/>
              </a:spcAft>
              <a:buSzPts val="1800"/>
              <a:buChar char="➔"/>
            </a:pPr>
            <a:r>
              <a:rPr b="1" lang="en"/>
              <a:t>Conclusion</a:t>
            </a:r>
            <a:endParaRPr sz="1500"/>
          </a:p>
        </p:txBody>
      </p:sp>
      <p:pic>
        <p:nvPicPr>
          <p:cNvPr id="108" name="Google Shape;108;p20"/>
          <p:cNvPicPr preferRelativeResize="0"/>
          <p:nvPr/>
        </p:nvPicPr>
        <p:blipFill>
          <a:blip r:embed="rId3">
            <a:alphaModFix/>
          </a:blip>
          <a:stretch>
            <a:fillRect/>
          </a:stretch>
        </p:blipFill>
        <p:spPr>
          <a:xfrm>
            <a:off x="0" y="-30375"/>
            <a:ext cx="9144001" cy="5286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114" name="Google Shape;11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b="1" lang="en"/>
              <a:t>Introduction</a:t>
            </a:r>
            <a:endParaRPr sz="1500"/>
          </a:p>
          <a:p>
            <a:pPr indent="-342900" lvl="0" marL="457200" rtl="0" algn="l">
              <a:spcBef>
                <a:spcPts val="0"/>
              </a:spcBef>
              <a:spcAft>
                <a:spcPts val="0"/>
              </a:spcAft>
              <a:buSzPts val="1800"/>
              <a:buChar char="➔"/>
            </a:pPr>
            <a:r>
              <a:rPr b="1" lang="en"/>
              <a:t>Project Overview</a:t>
            </a:r>
            <a:endParaRPr sz="1500"/>
          </a:p>
          <a:p>
            <a:pPr indent="-342900" lvl="0" marL="457200" rtl="0" algn="l">
              <a:spcBef>
                <a:spcPts val="0"/>
              </a:spcBef>
              <a:spcAft>
                <a:spcPts val="0"/>
              </a:spcAft>
              <a:buSzPts val="1800"/>
              <a:buChar char="➔"/>
            </a:pPr>
            <a:r>
              <a:rPr b="1" lang="en"/>
              <a:t>Implementation</a:t>
            </a:r>
            <a:endParaRPr b="1"/>
          </a:p>
          <a:p>
            <a:pPr indent="-342900" lvl="0" marL="457200" rtl="0" algn="l">
              <a:spcBef>
                <a:spcPts val="0"/>
              </a:spcBef>
              <a:spcAft>
                <a:spcPts val="0"/>
              </a:spcAft>
              <a:buSzPts val="1800"/>
              <a:buChar char="➔"/>
            </a:pPr>
            <a:r>
              <a:rPr b="1" lang="en"/>
              <a:t>Tools</a:t>
            </a:r>
            <a:endParaRPr b="1"/>
          </a:p>
          <a:p>
            <a:pPr indent="-342900" lvl="0" marL="457200" rtl="0" algn="l">
              <a:spcBef>
                <a:spcPts val="0"/>
              </a:spcBef>
              <a:spcAft>
                <a:spcPts val="0"/>
              </a:spcAft>
              <a:buSzPts val="1800"/>
              <a:buChar char="➔"/>
            </a:pPr>
            <a:r>
              <a:rPr b="1" lang="en">
                <a:highlight>
                  <a:schemeClr val="accent3"/>
                </a:highlight>
              </a:rPr>
              <a:t>Challenges and Solutions</a:t>
            </a:r>
            <a:endParaRPr b="1">
              <a:highlight>
                <a:schemeClr val="accent3"/>
              </a:highlight>
            </a:endParaRPr>
          </a:p>
          <a:p>
            <a:pPr indent="-342900" lvl="0" marL="457200" rtl="0" algn="l">
              <a:spcBef>
                <a:spcPts val="0"/>
              </a:spcBef>
              <a:spcAft>
                <a:spcPts val="0"/>
              </a:spcAft>
              <a:buSzPts val="1800"/>
              <a:buChar char="➔"/>
            </a:pPr>
            <a:r>
              <a:rPr b="1" lang="en"/>
              <a:t>Demo</a:t>
            </a:r>
            <a:endParaRPr b="1"/>
          </a:p>
          <a:p>
            <a:pPr indent="-342900" lvl="0" marL="457200" rtl="0" algn="l">
              <a:spcBef>
                <a:spcPts val="0"/>
              </a:spcBef>
              <a:spcAft>
                <a:spcPts val="0"/>
              </a:spcAft>
              <a:buSzPts val="1800"/>
              <a:buChar char="➔"/>
            </a:pPr>
            <a:r>
              <a:rPr b="1" lang="en"/>
              <a:t>Conclusion</a:t>
            </a:r>
            <a:endParaRPr sz="1500"/>
          </a:p>
        </p:txBody>
      </p:sp>
      <p:pic>
        <p:nvPicPr>
          <p:cNvPr id="115" name="Google Shape;115;p21"/>
          <p:cNvPicPr preferRelativeResize="0"/>
          <p:nvPr/>
        </p:nvPicPr>
        <p:blipFill>
          <a:blip r:embed="rId3">
            <a:alphaModFix/>
          </a:blip>
          <a:stretch>
            <a:fillRect/>
          </a:stretch>
        </p:blipFill>
        <p:spPr>
          <a:xfrm>
            <a:off x="0" y="0"/>
            <a:ext cx="9144001" cy="5204276"/>
          </a:xfrm>
          <a:prstGeom prst="rect">
            <a:avLst/>
          </a:prstGeom>
          <a:noFill/>
          <a:ln>
            <a:noFill/>
          </a:ln>
        </p:spPr>
      </p:pic>
      <p:pic>
        <p:nvPicPr>
          <p:cNvPr id="116" name="Google Shape;116;p21" title="vid-20230717-013559-001-1_5OLKjrbE.mp4">
            <a:hlinkClick r:id="rId4"/>
          </p:cNvPr>
          <p:cNvPicPr preferRelativeResize="0"/>
          <p:nvPr/>
        </p:nvPicPr>
        <p:blipFill>
          <a:blip r:embed="rId5">
            <a:alphaModFix/>
          </a:blip>
          <a:stretch>
            <a:fillRect/>
          </a:stretch>
        </p:blipFill>
        <p:spPr>
          <a:xfrm>
            <a:off x="0" y="837375"/>
            <a:ext cx="9144000" cy="430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